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rimo" panose="020B0604020202020204" charset="0"/>
      <p:regular r:id="rId16"/>
    </p:embeddedFont>
    <p:embeddedFont>
      <p:font typeface="Arimo Bold" panose="020B0604020202020204" charset="0"/>
      <p:regular r:id="rId17"/>
    </p:embeddedFont>
    <p:embeddedFont>
      <p:font typeface="Martel Sans Bold" panose="020B0604020202020204" charset="0"/>
      <p:regular r:id="rId18"/>
    </p:embeddedFont>
    <p:embeddedFont>
      <p:font typeface="Martel Sans Light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09.10.2024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152400" y="-614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476621" y="1009650"/>
            <a:ext cx="10241383" cy="199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983"/>
              </a:lnSpc>
            </a:pPr>
            <a:r>
              <a:rPr lang="en-US" sz="6400" dirty="0">
                <a:solidFill>
                  <a:srgbClr val="272D45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Optimizing United Airlines' Call Center Operations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768999" y="4010025"/>
            <a:ext cx="9949005" cy="3343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3750"/>
              </a:lnSpc>
              <a:buFont typeface="Arial"/>
              <a:buChar char="•"/>
            </a:pPr>
            <a:r>
              <a:rPr lang="en-US" sz="3000" dirty="0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Decrease  Average Handle Time (AHT) and Average Speed to Answer (AST). </a:t>
            </a:r>
          </a:p>
          <a:p>
            <a:pPr algn="l">
              <a:lnSpc>
                <a:spcPts val="3750"/>
              </a:lnSpc>
            </a:pPr>
            <a:endParaRPr lang="en-US" sz="3000" dirty="0">
              <a:solidFill>
                <a:srgbClr val="272D45"/>
              </a:solidFill>
              <a:latin typeface="Arimo"/>
              <a:ea typeface="Arimo"/>
              <a:cs typeface="Arimo"/>
              <a:sym typeface="Arimo"/>
            </a:endParaRPr>
          </a:p>
          <a:p>
            <a:pPr marL="647700" lvl="1" indent="-323850" algn="l">
              <a:lnSpc>
                <a:spcPts val="3750"/>
              </a:lnSpc>
              <a:buFont typeface="Arial"/>
              <a:buChar char="•"/>
            </a:pPr>
            <a:r>
              <a:rPr lang="en-US" sz="3000" dirty="0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This presentation will explore strategies to enhance customer satisfaction, reduce escalations, and improve overall operational efficiency in the call center.</a:t>
            </a:r>
          </a:p>
          <a:p>
            <a:pPr algn="ctr">
              <a:lnSpc>
                <a:spcPts val="3750"/>
              </a:lnSpc>
              <a:spcBef>
                <a:spcPct val="0"/>
              </a:spcBef>
            </a:pPr>
            <a:endParaRPr lang="en-US" sz="3000" dirty="0">
              <a:solidFill>
                <a:srgbClr val="272D45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53BB91-C495-16A3-22A9-AE33FA943B85}"/>
              </a:ext>
            </a:extLst>
          </p:cNvPr>
          <p:cNvSpPr txBox="1"/>
          <p:nvPr/>
        </p:nvSpPr>
        <p:spPr>
          <a:xfrm>
            <a:off x="13523996" y="7908544"/>
            <a:ext cx="476400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Team Name: Ninja</a:t>
            </a:r>
          </a:p>
          <a:p>
            <a:r>
              <a:rPr lang="en-IN" sz="3200" dirty="0"/>
              <a:t>Leader: Nakul Garg</a:t>
            </a:r>
          </a:p>
          <a:p>
            <a:r>
              <a:rPr lang="en-IN" sz="3200" dirty="0"/>
              <a:t>Member: Disha Aggarwal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7F15E9-A40F-95B5-8F9E-E463E801E168}"/>
              </a:ext>
            </a:extLst>
          </p:cNvPr>
          <p:cNvSpPr txBox="1"/>
          <p:nvPr/>
        </p:nvSpPr>
        <p:spPr>
          <a:xfrm>
            <a:off x="8153400" y="3217352"/>
            <a:ext cx="30480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Objectives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32431" y="1263650"/>
            <a:ext cx="12823138" cy="8527386"/>
          </a:xfrm>
          <a:custGeom>
            <a:avLst/>
            <a:gdLst/>
            <a:ahLst/>
            <a:cxnLst/>
            <a:rect l="l" t="t" r="r" b="b"/>
            <a:pathLst>
              <a:path w="12823138" h="8527386">
                <a:moveTo>
                  <a:pt x="0" y="0"/>
                </a:moveTo>
                <a:lnTo>
                  <a:pt x="12823138" y="0"/>
                </a:lnTo>
                <a:lnTo>
                  <a:pt x="12823138" y="8527386"/>
                </a:lnTo>
                <a:lnTo>
                  <a:pt x="0" y="85273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95013" y="363855"/>
            <a:ext cx="16697975" cy="66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  <a:spcBef>
                <a:spcPct val="0"/>
              </a:spcBef>
            </a:pPr>
            <a:r>
              <a:rPr lang="en-US" sz="48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Categorizing Call Reasons to Optimize Customer Support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8185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8169920" y="2137768"/>
            <a:ext cx="28575" cy="7238108"/>
            <a:chOff x="0" y="0"/>
            <a:chExt cx="38100" cy="965081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8100" cy="9650857"/>
            </a:xfrm>
            <a:custGeom>
              <a:avLst/>
              <a:gdLst/>
              <a:ahLst/>
              <a:cxnLst/>
              <a:rect l="l" t="t" r="r" b="b"/>
              <a:pathLst>
                <a:path w="38100" h="9650857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9631807"/>
                  </a:lnTo>
                  <a:cubicBezTo>
                    <a:pt x="38100" y="9642348"/>
                    <a:pt x="29591" y="9650857"/>
                    <a:pt x="19050" y="9650857"/>
                  </a:cubicBezTo>
                  <a:cubicBezTo>
                    <a:pt x="8509" y="9650857"/>
                    <a:pt x="0" y="9642348"/>
                    <a:pt x="0" y="9631807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8454032" y="2720280"/>
            <a:ext cx="928390" cy="28575"/>
            <a:chOff x="0" y="0"/>
            <a:chExt cx="1237853" cy="381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237869" cy="38100"/>
            </a:xfrm>
            <a:custGeom>
              <a:avLst/>
              <a:gdLst/>
              <a:ahLst/>
              <a:cxnLst/>
              <a:rect l="l" t="t" r="r" b="b"/>
              <a:pathLst>
                <a:path w="1237869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8819" y="0"/>
                  </a:lnTo>
                  <a:cubicBezTo>
                    <a:pt x="1229360" y="0"/>
                    <a:pt x="1237869" y="8509"/>
                    <a:pt x="1237869" y="19050"/>
                  </a:cubicBezTo>
                  <a:cubicBezTo>
                    <a:pt x="1237869" y="29591"/>
                    <a:pt x="1229360" y="38100"/>
                    <a:pt x="121881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7881045" y="2431405"/>
            <a:ext cx="606326" cy="606326"/>
            <a:chOff x="0" y="0"/>
            <a:chExt cx="808435" cy="808435"/>
          </a:xfrm>
        </p:grpSpPr>
        <p:sp>
          <p:nvSpPr>
            <p:cNvPr id="12" name="Freeform 12"/>
            <p:cNvSpPr/>
            <p:nvPr/>
          </p:nvSpPr>
          <p:spPr>
            <a:xfrm>
              <a:off x="6350" y="6350"/>
              <a:ext cx="795782" cy="795782"/>
            </a:xfrm>
            <a:custGeom>
              <a:avLst/>
              <a:gdLst/>
              <a:ahLst/>
              <a:cxnLst/>
              <a:rect l="l" t="t" r="r" b="b"/>
              <a:pathLst>
                <a:path w="795782" h="795782">
                  <a:moveTo>
                    <a:pt x="0" y="148590"/>
                  </a:moveTo>
                  <a:cubicBezTo>
                    <a:pt x="0" y="66548"/>
                    <a:pt x="66548" y="0"/>
                    <a:pt x="148590" y="0"/>
                  </a:cubicBezTo>
                  <a:lnTo>
                    <a:pt x="647192" y="0"/>
                  </a:lnTo>
                  <a:cubicBezTo>
                    <a:pt x="729234" y="0"/>
                    <a:pt x="795782" y="66548"/>
                    <a:pt x="795782" y="148590"/>
                  </a:cubicBezTo>
                  <a:lnTo>
                    <a:pt x="795782" y="647192"/>
                  </a:lnTo>
                  <a:cubicBezTo>
                    <a:pt x="795782" y="729234"/>
                    <a:pt x="729234" y="795782"/>
                    <a:pt x="647192" y="795782"/>
                  </a:cubicBezTo>
                  <a:lnTo>
                    <a:pt x="148590" y="795782"/>
                  </a:lnTo>
                  <a:cubicBezTo>
                    <a:pt x="66548" y="795782"/>
                    <a:pt x="0" y="729234"/>
                    <a:pt x="0" y="647192"/>
                  </a:cubicBezTo>
                  <a:close/>
                </a:path>
              </a:pathLst>
            </a:custGeom>
            <a:solidFill>
              <a:srgbClr val="DFECE9"/>
            </a:solidFill>
          </p:spPr>
        </p:sp>
        <p:sp>
          <p:nvSpPr>
            <p:cNvPr id="13" name="Freeform 13"/>
            <p:cNvSpPr/>
            <p:nvPr/>
          </p:nvSpPr>
          <p:spPr>
            <a:xfrm>
              <a:off x="0" y="0"/>
              <a:ext cx="808482" cy="808482"/>
            </a:xfrm>
            <a:custGeom>
              <a:avLst/>
              <a:gdLst/>
              <a:ahLst/>
              <a:cxnLst/>
              <a:rect l="l" t="t" r="r" b="b"/>
              <a:pathLst>
                <a:path w="808482" h="808482">
                  <a:moveTo>
                    <a:pt x="0" y="154940"/>
                  </a:moveTo>
                  <a:cubicBezTo>
                    <a:pt x="0" y="69342"/>
                    <a:pt x="69342" y="0"/>
                    <a:pt x="154940" y="0"/>
                  </a:cubicBezTo>
                  <a:lnTo>
                    <a:pt x="653542" y="0"/>
                  </a:lnTo>
                  <a:lnTo>
                    <a:pt x="653542" y="6350"/>
                  </a:lnTo>
                  <a:lnTo>
                    <a:pt x="653542" y="0"/>
                  </a:lnTo>
                  <a:cubicBezTo>
                    <a:pt x="739140" y="0"/>
                    <a:pt x="808482" y="69342"/>
                    <a:pt x="808482" y="154940"/>
                  </a:cubicBezTo>
                  <a:lnTo>
                    <a:pt x="802132" y="154940"/>
                  </a:lnTo>
                  <a:lnTo>
                    <a:pt x="808482" y="154940"/>
                  </a:lnTo>
                  <a:lnTo>
                    <a:pt x="808482" y="653542"/>
                  </a:lnTo>
                  <a:lnTo>
                    <a:pt x="802132" y="653542"/>
                  </a:lnTo>
                  <a:lnTo>
                    <a:pt x="808482" y="653542"/>
                  </a:lnTo>
                  <a:cubicBezTo>
                    <a:pt x="808482" y="739140"/>
                    <a:pt x="739140" y="808482"/>
                    <a:pt x="653542" y="808482"/>
                  </a:cubicBezTo>
                  <a:lnTo>
                    <a:pt x="653542" y="802132"/>
                  </a:lnTo>
                  <a:lnTo>
                    <a:pt x="653542" y="808482"/>
                  </a:lnTo>
                  <a:lnTo>
                    <a:pt x="154940" y="808482"/>
                  </a:lnTo>
                  <a:lnTo>
                    <a:pt x="154940" y="802132"/>
                  </a:lnTo>
                  <a:lnTo>
                    <a:pt x="154940" y="808482"/>
                  </a:lnTo>
                  <a:cubicBezTo>
                    <a:pt x="69342" y="808482"/>
                    <a:pt x="0" y="739140"/>
                    <a:pt x="0" y="653542"/>
                  </a:cubicBezTo>
                  <a:lnTo>
                    <a:pt x="0" y="154940"/>
                  </a:lnTo>
                  <a:lnTo>
                    <a:pt x="6350" y="154940"/>
                  </a:lnTo>
                  <a:lnTo>
                    <a:pt x="0" y="154940"/>
                  </a:lnTo>
                  <a:moveTo>
                    <a:pt x="12700" y="154940"/>
                  </a:moveTo>
                  <a:lnTo>
                    <a:pt x="12700" y="653542"/>
                  </a:lnTo>
                  <a:lnTo>
                    <a:pt x="6350" y="653542"/>
                  </a:lnTo>
                  <a:lnTo>
                    <a:pt x="12700" y="653542"/>
                  </a:lnTo>
                  <a:cubicBezTo>
                    <a:pt x="12700" y="732028"/>
                    <a:pt x="76327" y="795782"/>
                    <a:pt x="154940" y="795782"/>
                  </a:cubicBezTo>
                  <a:lnTo>
                    <a:pt x="653542" y="795782"/>
                  </a:lnTo>
                  <a:cubicBezTo>
                    <a:pt x="732028" y="795782"/>
                    <a:pt x="795782" y="732155"/>
                    <a:pt x="795782" y="653542"/>
                  </a:cubicBezTo>
                  <a:lnTo>
                    <a:pt x="795782" y="154940"/>
                  </a:lnTo>
                  <a:cubicBezTo>
                    <a:pt x="795782" y="76327"/>
                    <a:pt x="732028" y="12700"/>
                    <a:pt x="653542" y="12700"/>
                  </a:cubicBezTo>
                  <a:lnTo>
                    <a:pt x="154940" y="12700"/>
                  </a:lnTo>
                  <a:lnTo>
                    <a:pt x="154940" y="6350"/>
                  </a:lnTo>
                  <a:lnTo>
                    <a:pt x="154940" y="12700"/>
                  </a:lnTo>
                  <a:cubicBezTo>
                    <a:pt x="76327" y="12700"/>
                    <a:pt x="12700" y="76327"/>
                    <a:pt x="12700" y="15494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8454032" y="4938415"/>
            <a:ext cx="928390" cy="28575"/>
            <a:chOff x="0" y="0"/>
            <a:chExt cx="1237853" cy="381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237869" cy="38100"/>
            </a:xfrm>
            <a:custGeom>
              <a:avLst/>
              <a:gdLst/>
              <a:ahLst/>
              <a:cxnLst/>
              <a:rect l="l" t="t" r="r" b="b"/>
              <a:pathLst>
                <a:path w="1237869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8819" y="0"/>
                  </a:lnTo>
                  <a:cubicBezTo>
                    <a:pt x="1229360" y="0"/>
                    <a:pt x="1237869" y="8509"/>
                    <a:pt x="1237869" y="19050"/>
                  </a:cubicBezTo>
                  <a:cubicBezTo>
                    <a:pt x="1237869" y="29591"/>
                    <a:pt x="1229360" y="38100"/>
                    <a:pt x="121881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16" name="Group 16"/>
          <p:cNvGrpSpPr/>
          <p:nvPr/>
        </p:nvGrpSpPr>
        <p:grpSpPr>
          <a:xfrm>
            <a:off x="7881045" y="4649540"/>
            <a:ext cx="606326" cy="606326"/>
            <a:chOff x="0" y="0"/>
            <a:chExt cx="808435" cy="808435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795782" cy="795782"/>
            </a:xfrm>
            <a:custGeom>
              <a:avLst/>
              <a:gdLst/>
              <a:ahLst/>
              <a:cxnLst/>
              <a:rect l="l" t="t" r="r" b="b"/>
              <a:pathLst>
                <a:path w="795782" h="795782">
                  <a:moveTo>
                    <a:pt x="0" y="148590"/>
                  </a:moveTo>
                  <a:cubicBezTo>
                    <a:pt x="0" y="66548"/>
                    <a:pt x="66548" y="0"/>
                    <a:pt x="148590" y="0"/>
                  </a:cubicBezTo>
                  <a:lnTo>
                    <a:pt x="647192" y="0"/>
                  </a:lnTo>
                  <a:cubicBezTo>
                    <a:pt x="729234" y="0"/>
                    <a:pt x="795782" y="66548"/>
                    <a:pt x="795782" y="148590"/>
                  </a:cubicBezTo>
                  <a:lnTo>
                    <a:pt x="795782" y="647192"/>
                  </a:lnTo>
                  <a:cubicBezTo>
                    <a:pt x="795782" y="729234"/>
                    <a:pt x="729234" y="795782"/>
                    <a:pt x="647192" y="795782"/>
                  </a:cubicBezTo>
                  <a:lnTo>
                    <a:pt x="148590" y="795782"/>
                  </a:lnTo>
                  <a:cubicBezTo>
                    <a:pt x="66548" y="795782"/>
                    <a:pt x="0" y="729234"/>
                    <a:pt x="0" y="647192"/>
                  </a:cubicBezTo>
                  <a:close/>
                </a:path>
              </a:pathLst>
            </a:custGeom>
            <a:solidFill>
              <a:srgbClr val="DFECE9"/>
            </a:solidFill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808482" cy="808482"/>
            </a:xfrm>
            <a:custGeom>
              <a:avLst/>
              <a:gdLst/>
              <a:ahLst/>
              <a:cxnLst/>
              <a:rect l="l" t="t" r="r" b="b"/>
              <a:pathLst>
                <a:path w="808482" h="808482">
                  <a:moveTo>
                    <a:pt x="0" y="154940"/>
                  </a:moveTo>
                  <a:cubicBezTo>
                    <a:pt x="0" y="69342"/>
                    <a:pt x="69342" y="0"/>
                    <a:pt x="154940" y="0"/>
                  </a:cubicBezTo>
                  <a:lnTo>
                    <a:pt x="653542" y="0"/>
                  </a:lnTo>
                  <a:lnTo>
                    <a:pt x="653542" y="6350"/>
                  </a:lnTo>
                  <a:lnTo>
                    <a:pt x="653542" y="0"/>
                  </a:lnTo>
                  <a:cubicBezTo>
                    <a:pt x="739140" y="0"/>
                    <a:pt x="808482" y="69342"/>
                    <a:pt x="808482" y="154940"/>
                  </a:cubicBezTo>
                  <a:lnTo>
                    <a:pt x="802132" y="154940"/>
                  </a:lnTo>
                  <a:lnTo>
                    <a:pt x="808482" y="154940"/>
                  </a:lnTo>
                  <a:lnTo>
                    <a:pt x="808482" y="653542"/>
                  </a:lnTo>
                  <a:lnTo>
                    <a:pt x="802132" y="653542"/>
                  </a:lnTo>
                  <a:lnTo>
                    <a:pt x="808482" y="653542"/>
                  </a:lnTo>
                  <a:cubicBezTo>
                    <a:pt x="808482" y="739140"/>
                    <a:pt x="739140" y="808482"/>
                    <a:pt x="653542" y="808482"/>
                  </a:cubicBezTo>
                  <a:lnTo>
                    <a:pt x="653542" y="802132"/>
                  </a:lnTo>
                  <a:lnTo>
                    <a:pt x="653542" y="808482"/>
                  </a:lnTo>
                  <a:lnTo>
                    <a:pt x="154940" y="808482"/>
                  </a:lnTo>
                  <a:lnTo>
                    <a:pt x="154940" y="802132"/>
                  </a:lnTo>
                  <a:lnTo>
                    <a:pt x="154940" y="808482"/>
                  </a:lnTo>
                  <a:cubicBezTo>
                    <a:pt x="69342" y="808482"/>
                    <a:pt x="0" y="739140"/>
                    <a:pt x="0" y="653542"/>
                  </a:cubicBezTo>
                  <a:lnTo>
                    <a:pt x="0" y="154940"/>
                  </a:lnTo>
                  <a:lnTo>
                    <a:pt x="6350" y="154940"/>
                  </a:lnTo>
                  <a:lnTo>
                    <a:pt x="0" y="154940"/>
                  </a:lnTo>
                  <a:moveTo>
                    <a:pt x="12700" y="154940"/>
                  </a:moveTo>
                  <a:lnTo>
                    <a:pt x="12700" y="653542"/>
                  </a:lnTo>
                  <a:lnTo>
                    <a:pt x="6350" y="653542"/>
                  </a:lnTo>
                  <a:lnTo>
                    <a:pt x="12700" y="653542"/>
                  </a:lnTo>
                  <a:cubicBezTo>
                    <a:pt x="12700" y="732028"/>
                    <a:pt x="76327" y="795782"/>
                    <a:pt x="154940" y="795782"/>
                  </a:cubicBezTo>
                  <a:lnTo>
                    <a:pt x="653542" y="795782"/>
                  </a:lnTo>
                  <a:cubicBezTo>
                    <a:pt x="732028" y="795782"/>
                    <a:pt x="795782" y="732155"/>
                    <a:pt x="795782" y="653542"/>
                  </a:cubicBezTo>
                  <a:lnTo>
                    <a:pt x="795782" y="154940"/>
                  </a:lnTo>
                  <a:cubicBezTo>
                    <a:pt x="795782" y="76327"/>
                    <a:pt x="732028" y="12700"/>
                    <a:pt x="653542" y="12700"/>
                  </a:cubicBezTo>
                  <a:lnTo>
                    <a:pt x="154940" y="12700"/>
                  </a:lnTo>
                  <a:lnTo>
                    <a:pt x="154940" y="6350"/>
                  </a:lnTo>
                  <a:lnTo>
                    <a:pt x="154940" y="12700"/>
                  </a:lnTo>
                  <a:cubicBezTo>
                    <a:pt x="76327" y="12700"/>
                    <a:pt x="12700" y="76327"/>
                    <a:pt x="12700" y="15494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8454032" y="7581008"/>
            <a:ext cx="928390" cy="28575"/>
            <a:chOff x="0" y="0"/>
            <a:chExt cx="1237853" cy="381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237869" cy="38100"/>
            </a:xfrm>
            <a:custGeom>
              <a:avLst/>
              <a:gdLst/>
              <a:ahLst/>
              <a:cxnLst/>
              <a:rect l="l" t="t" r="r" b="b"/>
              <a:pathLst>
                <a:path w="1237869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1218819" y="0"/>
                  </a:lnTo>
                  <a:cubicBezTo>
                    <a:pt x="1229360" y="0"/>
                    <a:pt x="1237869" y="8509"/>
                    <a:pt x="1237869" y="19050"/>
                  </a:cubicBezTo>
                  <a:cubicBezTo>
                    <a:pt x="1237869" y="29591"/>
                    <a:pt x="1229360" y="38100"/>
                    <a:pt x="1218819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grpSp>
        <p:nvGrpSpPr>
          <p:cNvPr id="21" name="Group 21"/>
          <p:cNvGrpSpPr/>
          <p:nvPr/>
        </p:nvGrpSpPr>
        <p:grpSpPr>
          <a:xfrm>
            <a:off x="7881045" y="7292131"/>
            <a:ext cx="606326" cy="606326"/>
            <a:chOff x="0" y="0"/>
            <a:chExt cx="808435" cy="808435"/>
          </a:xfrm>
        </p:grpSpPr>
        <p:sp>
          <p:nvSpPr>
            <p:cNvPr id="22" name="Freeform 22"/>
            <p:cNvSpPr/>
            <p:nvPr/>
          </p:nvSpPr>
          <p:spPr>
            <a:xfrm>
              <a:off x="6350" y="6350"/>
              <a:ext cx="795782" cy="795782"/>
            </a:xfrm>
            <a:custGeom>
              <a:avLst/>
              <a:gdLst/>
              <a:ahLst/>
              <a:cxnLst/>
              <a:rect l="l" t="t" r="r" b="b"/>
              <a:pathLst>
                <a:path w="795782" h="795782">
                  <a:moveTo>
                    <a:pt x="0" y="148590"/>
                  </a:moveTo>
                  <a:cubicBezTo>
                    <a:pt x="0" y="66548"/>
                    <a:pt x="66548" y="0"/>
                    <a:pt x="148590" y="0"/>
                  </a:cubicBezTo>
                  <a:lnTo>
                    <a:pt x="647192" y="0"/>
                  </a:lnTo>
                  <a:cubicBezTo>
                    <a:pt x="729234" y="0"/>
                    <a:pt x="795782" y="66548"/>
                    <a:pt x="795782" y="148590"/>
                  </a:cubicBezTo>
                  <a:lnTo>
                    <a:pt x="795782" y="647192"/>
                  </a:lnTo>
                  <a:cubicBezTo>
                    <a:pt x="795782" y="729234"/>
                    <a:pt x="729234" y="795782"/>
                    <a:pt x="647192" y="795782"/>
                  </a:cubicBezTo>
                  <a:lnTo>
                    <a:pt x="148590" y="795782"/>
                  </a:lnTo>
                  <a:cubicBezTo>
                    <a:pt x="66548" y="795782"/>
                    <a:pt x="0" y="729234"/>
                    <a:pt x="0" y="647192"/>
                  </a:cubicBezTo>
                  <a:close/>
                </a:path>
              </a:pathLst>
            </a:custGeom>
            <a:solidFill>
              <a:srgbClr val="DFECE9"/>
            </a:solidFill>
          </p:spPr>
        </p:sp>
        <p:sp>
          <p:nvSpPr>
            <p:cNvPr id="23" name="Freeform 23"/>
            <p:cNvSpPr/>
            <p:nvPr/>
          </p:nvSpPr>
          <p:spPr>
            <a:xfrm>
              <a:off x="0" y="0"/>
              <a:ext cx="808482" cy="808482"/>
            </a:xfrm>
            <a:custGeom>
              <a:avLst/>
              <a:gdLst/>
              <a:ahLst/>
              <a:cxnLst/>
              <a:rect l="l" t="t" r="r" b="b"/>
              <a:pathLst>
                <a:path w="808482" h="808482">
                  <a:moveTo>
                    <a:pt x="0" y="154940"/>
                  </a:moveTo>
                  <a:cubicBezTo>
                    <a:pt x="0" y="69342"/>
                    <a:pt x="69342" y="0"/>
                    <a:pt x="154940" y="0"/>
                  </a:cubicBezTo>
                  <a:lnTo>
                    <a:pt x="653542" y="0"/>
                  </a:lnTo>
                  <a:lnTo>
                    <a:pt x="653542" y="6350"/>
                  </a:lnTo>
                  <a:lnTo>
                    <a:pt x="653542" y="0"/>
                  </a:lnTo>
                  <a:cubicBezTo>
                    <a:pt x="739140" y="0"/>
                    <a:pt x="808482" y="69342"/>
                    <a:pt x="808482" y="154940"/>
                  </a:cubicBezTo>
                  <a:lnTo>
                    <a:pt x="802132" y="154940"/>
                  </a:lnTo>
                  <a:lnTo>
                    <a:pt x="808482" y="154940"/>
                  </a:lnTo>
                  <a:lnTo>
                    <a:pt x="808482" y="653542"/>
                  </a:lnTo>
                  <a:lnTo>
                    <a:pt x="802132" y="653542"/>
                  </a:lnTo>
                  <a:lnTo>
                    <a:pt x="808482" y="653542"/>
                  </a:lnTo>
                  <a:cubicBezTo>
                    <a:pt x="808482" y="739140"/>
                    <a:pt x="739140" y="808482"/>
                    <a:pt x="653542" y="808482"/>
                  </a:cubicBezTo>
                  <a:lnTo>
                    <a:pt x="653542" y="802132"/>
                  </a:lnTo>
                  <a:lnTo>
                    <a:pt x="653542" y="808482"/>
                  </a:lnTo>
                  <a:lnTo>
                    <a:pt x="154940" y="808482"/>
                  </a:lnTo>
                  <a:lnTo>
                    <a:pt x="154940" y="802132"/>
                  </a:lnTo>
                  <a:lnTo>
                    <a:pt x="154940" y="808482"/>
                  </a:lnTo>
                  <a:cubicBezTo>
                    <a:pt x="69342" y="808482"/>
                    <a:pt x="0" y="739140"/>
                    <a:pt x="0" y="653542"/>
                  </a:cubicBezTo>
                  <a:lnTo>
                    <a:pt x="0" y="154940"/>
                  </a:lnTo>
                  <a:lnTo>
                    <a:pt x="6350" y="154940"/>
                  </a:lnTo>
                  <a:lnTo>
                    <a:pt x="0" y="154940"/>
                  </a:lnTo>
                  <a:moveTo>
                    <a:pt x="12700" y="154940"/>
                  </a:moveTo>
                  <a:lnTo>
                    <a:pt x="12700" y="653542"/>
                  </a:lnTo>
                  <a:lnTo>
                    <a:pt x="6350" y="653542"/>
                  </a:lnTo>
                  <a:lnTo>
                    <a:pt x="12700" y="653542"/>
                  </a:lnTo>
                  <a:cubicBezTo>
                    <a:pt x="12700" y="732028"/>
                    <a:pt x="76327" y="795782"/>
                    <a:pt x="154940" y="795782"/>
                  </a:cubicBezTo>
                  <a:lnTo>
                    <a:pt x="653542" y="795782"/>
                  </a:lnTo>
                  <a:cubicBezTo>
                    <a:pt x="732028" y="795782"/>
                    <a:pt x="795782" y="732155"/>
                    <a:pt x="795782" y="653542"/>
                  </a:cubicBezTo>
                  <a:lnTo>
                    <a:pt x="795782" y="154940"/>
                  </a:lnTo>
                  <a:cubicBezTo>
                    <a:pt x="795782" y="76327"/>
                    <a:pt x="732028" y="12700"/>
                    <a:pt x="653542" y="12700"/>
                  </a:cubicBezTo>
                  <a:lnTo>
                    <a:pt x="154940" y="12700"/>
                  </a:lnTo>
                  <a:lnTo>
                    <a:pt x="154940" y="6350"/>
                  </a:lnTo>
                  <a:lnTo>
                    <a:pt x="154940" y="12700"/>
                  </a:lnTo>
                  <a:cubicBezTo>
                    <a:pt x="76327" y="12700"/>
                    <a:pt x="12700" y="76327"/>
                    <a:pt x="12700" y="15494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</p:grpSp>
      <p:sp>
        <p:nvSpPr>
          <p:cNvPr id="24" name="Freeform 24"/>
          <p:cNvSpPr/>
          <p:nvPr/>
        </p:nvSpPr>
        <p:spPr>
          <a:xfrm>
            <a:off x="0" y="0"/>
            <a:ext cx="7210471" cy="10300673"/>
          </a:xfrm>
          <a:custGeom>
            <a:avLst/>
            <a:gdLst/>
            <a:ahLst/>
            <a:cxnLst/>
            <a:rect l="l" t="t" r="r" b="b"/>
            <a:pathLst>
              <a:path w="7210471" h="10300673">
                <a:moveTo>
                  <a:pt x="0" y="0"/>
                </a:moveTo>
                <a:lnTo>
                  <a:pt x="7210471" y="0"/>
                </a:lnTo>
                <a:lnTo>
                  <a:pt x="7210471" y="10300673"/>
                </a:lnTo>
                <a:lnTo>
                  <a:pt x="0" y="103006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5" name="TextBox 25"/>
          <p:cNvSpPr txBox="1"/>
          <p:nvPr/>
        </p:nvSpPr>
        <p:spPr>
          <a:xfrm>
            <a:off x="7574552" y="550834"/>
            <a:ext cx="11155173" cy="777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14"/>
              </a:lnSpc>
            </a:pPr>
            <a:r>
              <a:rPr lang="en-US" sz="4800" b="1">
                <a:solidFill>
                  <a:srgbClr val="272D45"/>
                </a:solidFill>
                <a:latin typeface="Arimo Bold"/>
                <a:ea typeface="Arimo Bold"/>
                <a:cs typeface="Arimo Bold"/>
                <a:sym typeface="Arimo Bold"/>
              </a:rPr>
              <a:t>Recommendations for Optimization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123634" y="2573685"/>
            <a:ext cx="120998" cy="35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643319" y="2374404"/>
            <a:ext cx="4537609" cy="41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Enhance IVR Capabilities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643319" y="2890837"/>
            <a:ext cx="7716291" cy="1234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Implement self-service options for the top 5 call reasons.</a:t>
            </a:r>
          </a:p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Optimize IVR menu structure based on call frequency.</a:t>
            </a:r>
          </a:p>
          <a:p>
            <a:pPr algn="l">
              <a:lnSpc>
                <a:spcPts val="3372"/>
              </a:lnSpc>
            </a:pPr>
            <a:endParaRPr lang="en-US" sz="2100">
              <a:solidFill>
                <a:srgbClr val="2C3249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8083451" y="4791819"/>
            <a:ext cx="201365" cy="35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2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643319" y="4592539"/>
            <a:ext cx="5460998" cy="41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Agent Training and Tools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643319" y="5108971"/>
            <a:ext cx="7716291" cy="2072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Develop a training program based on top-performing agents’ techniques.</a:t>
            </a:r>
          </a:p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Implement a knowledge management system for quick information access.</a:t>
            </a:r>
          </a:p>
          <a:p>
            <a:pPr algn="l">
              <a:lnSpc>
                <a:spcPts val="3372"/>
              </a:lnSpc>
            </a:pPr>
            <a:endParaRPr lang="en-US" sz="2100">
              <a:solidFill>
                <a:srgbClr val="2C3249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8081962" y="7434411"/>
            <a:ext cx="204490" cy="359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</a:pPr>
            <a:r>
              <a:rPr lang="en-US" sz="3125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3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9643319" y="7235130"/>
            <a:ext cx="4351442" cy="415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Workforce Management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9643319" y="7751564"/>
            <a:ext cx="7716291" cy="16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Use hourly call volume data for optimized staffing during peak hours.</a:t>
            </a:r>
          </a:p>
          <a:p>
            <a:pPr marL="453390" lvl="1" indent="-226695" algn="l">
              <a:lnSpc>
                <a:spcPts val="3372"/>
              </a:lnSpc>
              <a:buFont typeface="Arial"/>
              <a:buChar char="•"/>
            </a:pPr>
            <a:r>
              <a:rPr lang="en-US" sz="2100">
                <a:solidFill>
                  <a:srgbClr val="2C3249"/>
                </a:solidFill>
                <a:latin typeface="Arimo"/>
                <a:ea typeface="Arimo"/>
                <a:cs typeface="Arimo"/>
                <a:sym typeface="Arimo"/>
              </a:rPr>
              <a:t>Introduce a call-back option during high-volume periods.</a:t>
            </a:r>
          </a:p>
          <a:p>
            <a:pPr algn="l">
              <a:lnSpc>
                <a:spcPts val="3372"/>
              </a:lnSpc>
            </a:pPr>
            <a:endParaRPr lang="en-US" sz="2100">
              <a:solidFill>
                <a:srgbClr val="2C3249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66675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8786"/>
          </a:xfrm>
          <a:custGeom>
            <a:avLst/>
            <a:gdLst/>
            <a:ahLst/>
            <a:cxnLst/>
            <a:rect l="l" t="t" r="r" b="b"/>
            <a:pathLst>
              <a:path w="6858000" h="10288786">
                <a:moveTo>
                  <a:pt x="0" y="0"/>
                </a:moveTo>
                <a:lnTo>
                  <a:pt x="6858000" y="0"/>
                </a:lnTo>
                <a:lnTo>
                  <a:pt x="6858000" y="10288786"/>
                </a:lnTo>
                <a:lnTo>
                  <a:pt x="0" y="102887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" r="-8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989892" y="616607"/>
            <a:ext cx="5821115" cy="776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0"/>
              </a:lnSpc>
            </a:pPr>
            <a:r>
              <a:rPr lang="en-US" sz="4800" b="1">
                <a:solidFill>
                  <a:srgbClr val="272D45"/>
                </a:solidFill>
                <a:latin typeface="Arimo Bold"/>
                <a:ea typeface="Arimo Bold"/>
                <a:cs typeface="Arimo Bold"/>
                <a:sym typeface="Arimo Bold"/>
              </a:rPr>
              <a:t>Expected Impact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1383643"/>
            <a:ext cx="9743499" cy="8097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endParaRPr/>
          </a:p>
          <a:p>
            <a:pPr algn="l">
              <a:lnSpc>
                <a:spcPts val="3812"/>
              </a:lnSpc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Reduction in Average Handle Time (AHT):</a:t>
            </a:r>
          </a:p>
          <a:p>
            <a:pPr marL="674688" lvl="1" indent="-337344" algn="l">
              <a:lnSpc>
                <a:spcPts val="3812"/>
              </a:lnSpc>
              <a:buFont typeface="Arial"/>
              <a:buChar char="•"/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Projected decrease of 20%, leading to more efficient call handling and improved agent productivity.</a:t>
            </a:r>
          </a:p>
          <a:p>
            <a:pPr algn="l">
              <a:lnSpc>
                <a:spcPts val="3812"/>
              </a:lnSpc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Reduction in Average Speed to Answer (AST):</a:t>
            </a:r>
          </a:p>
          <a:p>
            <a:pPr marL="674688" lvl="1" indent="-337344" algn="l">
              <a:lnSpc>
                <a:spcPts val="3812"/>
              </a:lnSpc>
              <a:buFont typeface="Arial"/>
              <a:buChar char="•"/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Anticipated decrease of 30%, resulting in minimized customer wait times and enhanced customer experience.</a:t>
            </a:r>
          </a:p>
          <a:p>
            <a:pPr algn="l">
              <a:lnSpc>
                <a:spcPts val="3812"/>
              </a:lnSpc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Improved Customer Satisfaction Scores:</a:t>
            </a:r>
          </a:p>
          <a:p>
            <a:pPr marL="674688" lvl="1" indent="-337344" algn="l">
              <a:lnSpc>
                <a:spcPts val="3812"/>
              </a:lnSpc>
              <a:buFont typeface="Arial"/>
              <a:buChar char="•"/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Higher customer satisfaction ratings due to reduced resolution times and better service quality.</a:t>
            </a:r>
          </a:p>
          <a:p>
            <a:pPr algn="l">
              <a:lnSpc>
                <a:spcPts val="3812"/>
              </a:lnSpc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Efficient Use of Call Center Resources:</a:t>
            </a:r>
          </a:p>
          <a:p>
            <a:pPr marL="674688" lvl="1" indent="-337344" algn="l">
              <a:lnSpc>
                <a:spcPts val="3812"/>
              </a:lnSpc>
              <a:buFont typeface="Arial"/>
              <a:buChar char="•"/>
            </a:pPr>
            <a:r>
              <a:rPr lang="en-US" sz="3125">
                <a:solidFill>
                  <a:srgbClr val="2C3249"/>
                </a:solidFill>
                <a:latin typeface="Martel Sans Light"/>
                <a:ea typeface="Martel Sans Light"/>
                <a:cs typeface="Martel Sans Light"/>
                <a:sym typeface="Martel Sans Light"/>
              </a:rPr>
              <a:t>More effective allocation of resources, leading to reduced operational costs and improved service levels.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preencoded.png"/>
          <p:cNvSpPr/>
          <p:nvPr/>
        </p:nvSpPr>
        <p:spPr>
          <a:xfrm>
            <a:off x="-926184" y="-4123638"/>
            <a:ext cx="19214184" cy="28821276"/>
          </a:xfrm>
          <a:custGeom>
            <a:avLst/>
            <a:gdLst/>
            <a:ahLst/>
            <a:cxnLst/>
            <a:rect l="l" t="t" r="r" b="b"/>
            <a:pathLst>
              <a:path w="19214184" h="28821276">
                <a:moveTo>
                  <a:pt x="0" y="0"/>
                </a:moveTo>
                <a:lnTo>
                  <a:pt x="19214184" y="0"/>
                </a:lnTo>
                <a:lnTo>
                  <a:pt x="19214184" y="28821276"/>
                </a:lnTo>
                <a:lnTo>
                  <a:pt x="0" y="288212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8000"/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231877" y="4304983"/>
            <a:ext cx="7824246" cy="1629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000"/>
              </a:lnSpc>
              <a:spcBef>
                <a:spcPct val="0"/>
              </a:spcBef>
            </a:pPr>
            <a:r>
              <a:rPr lang="en-US" sz="10400" b="1">
                <a:solidFill>
                  <a:srgbClr val="000000"/>
                </a:solidFill>
                <a:latin typeface="Martel Sans Bold"/>
                <a:ea typeface="Martel Sans Bold"/>
                <a:cs typeface="Martel Sans Bold"/>
                <a:sym typeface="Martel Sans Bold"/>
              </a:rPr>
              <a:t>Thank You!!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10422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413517" y="249555"/>
            <a:ext cx="11460967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800" b="1">
                <a:solidFill>
                  <a:srgbClr val="272D45"/>
                </a:solidFill>
                <a:latin typeface="Arimo Bold"/>
                <a:ea typeface="Arimo Bold"/>
                <a:cs typeface="Arimo Bold"/>
                <a:sym typeface="Arimo Bold"/>
              </a:rPr>
              <a:t>Current State of Call Center Metrics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6348376" cy="996113"/>
            <a:chOff x="0" y="0"/>
            <a:chExt cx="1672000" cy="2623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2000" cy="262351"/>
            </a:xfrm>
            <a:custGeom>
              <a:avLst/>
              <a:gdLst/>
              <a:ahLst/>
              <a:cxnLst/>
              <a:rect l="l" t="t" r="r" b="b"/>
              <a:pathLst>
                <a:path w="1672000" h="262351">
                  <a:moveTo>
                    <a:pt x="62195" y="0"/>
                  </a:moveTo>
                  <a:lnTo>
                    <a:pt x="1609805" y="0"/>
                  </a:lnTo>
                  <a:cubicBezTo>
                    <a:pt x="1644154" y="0"/>
                    <a:pt x="1672000" y="27846"/>
                    <a:pt x="1672000" y="62195"/>
                  </a:cubicBezTo>
                  <a:lnTo>
                    <a:pt x="1672000" y="200156"/>
                  </a:lnTo>
                  <a:cubicBezTo>
                    <a:pt x="1672000" y="234505"/>
                    <a:pt x="1644154" y="262351"/>
                    <a:pt x="1609805" y="262351"/>
                  </a:cubicBezTo>
                  <a:lnTo>
                    <a:pt x="62195" y="262351"/>
                  </a:lnTo>
                  <a:cubicBezTo>
                    <a:pt x="27846" y="262351"/>
                    <a:pt x="0" y="234505"/>
                    <a:pt x="0" y="200156"/>
                  </a:cubicBezTo>
                  <a:lnTo>
                    <a:pt x="0" y="62195"/>
                  </a:lnTo>
                  <a:cubicBezTo>
                    <a:pt x="0" y="27846"/>
                    <a:pt x="27846" y="0"/>
                    <a:pt x="62195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672000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04970" y="1213365"/>
            <a:ext cx="14971867" cy="56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20"/>
              </a:lnSpc>
            </a:pPr>
            <a:r>
              <a:rPr lang="en-US" sz="37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Average Handle Time (AHT)</a:t>
            </a:r>
          </a:p>
          <a:p>
            <a:pPr algn="just">
              <a:lnSpc>
                <a:spcPts val="4720"/>
              </a:lnSpc>
            </a:pPr>
            <a:endParaRPr lang="en-US" sz="3776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815367" lvl="1" indent="-407683" algn="just">
              <a:lnSpc>
                <a:spcPts val="4720"/>
              </a:lnSpc>
              <a:buFont typeface="Arial"/>
              <a:buChar char="•"/>
            </a:pPr>
            <a:r>
              <a:rPr lang="en-US" sz="37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average time agents spend on a call, from answering to disconnecting.</a:t>
            </a:r>
          </a:p>
          <a:p>
            <a:pPr marL="815367" lvl="1" indent="-407683" algn="just">
              <a:lnSpc>
                <a:spcPts val="4720"/>
              </a:lnSpc>
              <a:buFont typeface="Arial"/>
              <a:buChar char="•"/>
            </a:pPr>
            <a:r>
              <a:rPr lang="en-US" sz="37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Current AHT: 18.90 minutes.</a:t>
            </a:r>
          </a:p>
          <a:p>
            <a:pPr marL="815367" lvl="1" indent="-407683" algn="just">
              <a:lnSpc>
                <a:spcPts val="4720"/>
              </a:lnSpc>
              <a:buFont typeface="Arial"/>
              <a:buChar char="•"/>
            </a:pPr>
            <a:r>
              <a:rPr lang="en-US" sz="3776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This impacts agent availability and the overall customer experience.</a:t>
            </a:r>
          </a:p>
          <a:p>
            <a:pPr algn="just">
              <a:lnSpc>
                <a:spcPts val="4044"/>
              </a:lnSpc>
            </a:pPr>
            <a:endParaRPr lang="en-US" sz="3776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just">
              <a:lnSpc>
                <a:spcPts val="4044"/>
              </a:lnSpc>
            </a:pPr>
            <a:endParaRPr lang="en-US" sz="3776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just">
              <a:lnSpc>
                <a:spcPts val="4044"/>
              </a:lnSpc>
              <a:spcBef>
                <a:spcPct val="0"/>
              </a:spcBef>
            </a:pPr>
            <a:endParaRPr lang="en-US" sz="3776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11" name="Group 11"/>
          <p:cNvGrpSpPr/>
          <p:nvPr/>
        </p:nvGrpSpPr>
        <p:grpSpPr>
          <a:xfrm>
            <a:off x="1028700" y="5480494"/>
            <a:ext cx="7154512" cy="996113"/>
            <a:chOff x="0" y="0"/>
            <a:chExt cx="1884316" cy="26235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884316" cy="262351"/>
            </a:xfrm>
            <a:custGeom>
              <a:avLst/>
              <a:gdLst/>
              <a:ahLst/>
              <a:cxnLst/>
              <a:rect l="l" t="t" r="r" b="b"/>
              <a:pathLst>
                <a:path w="1884316" h="262351">
                  <a:moveTo>
                    <a:pt x="55187" y="0"/>
                  </a:moveTo>
                  <a:lnTo>
                    <a:pt x="1829129" y="0"/>
                  </a:lnTo>
                  <a:cubicBezTo>
                    <a:pt x="1859608" y="0"/>
                    <a:pt x="1884316" y="24708"/>
                    <a:pt x="1884316" y="55187"/>
                  </a:cubicBezTo>
                  <a:lnTo>
                    <a:pt x="1884316" y="207164"/>
                  </a:lnTo>
                  <a:cubicBezTo>
                    <a:pt x="1884316" y="237643"/>
                    <a:pt x="1859608" y="262351"/>
                    <a:pt x="1829129" y="262351"/>
                  </a:cubicBezTo>
                  <a:lnTo>
                    <a:pt x="55187" y="262351"/>
                  </a:lnTo>
                  <a:cubicBezTo>
                    <a:pt x="24708" y="262351"/>
                    <a:pt x="0" y="237643"/>
                    <a:pt x="0" y="207164"/>
                  </a:cubicBezTo>
                  <a:lnTo>
                    <a:pt x="0" y="55187"/>
                  </a:lnTo>
                  <a:cubicBezTo>
                    <a:pt x="0" y="24708"/>
                    <a:pt x="24708" y="0"/>
                    <a:pt x="55187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1884316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04970" y="5622662"/>
            <a:ext cx="15148137" cy="4664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56"/>
              </a:lnSpc>
            </a:pPr>
            <a:r>
              <a:rPr lang="en-US" sz="37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Average Speed to Answer (AST)</a:t>
            </a:r>
          </a:p>
          <a:p>
            <a:pPr algn="just">
              <a:lnSpc>
                <a:spcPts val="4656"/>
              </a:lnSpc>
            </a:pPr>
            <a:endParaRPr lang="en-US" sz="37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804272" lvl="1" indent="-402136" algn="just">
              <a:lnSpc>
                <a:spcPts val="4656"/>
              </a:lnSpc>
              <a:buFont typeface="Arial"/>
              <a:buChar char="•"/>
            </a:pPr>
            <a:r>
              <a:rPr lang="en-US" sz="37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average time customers wait before their call is answered by an agent.</a:t>
            </a:r>
          </a:p>
          <a:p>
            <a:pPr marL="804272" lvl="1" indent="-402136" algn="just">
              <a:lnSpc>
                <a:spcPts val="4656"/>
              </a:lnSpc>
              <a:buFont typeface="Arial"/>
              <a:buChar char="•"/>
            </a:pPr>
            <a:r>
              <a:rPr lang="en-US" sz="37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Current AST: 7.28 minutes.</a:t>
            </a:r>
          </a:p>
          <a:p>
            <a:pPr marL="804272" lvl="1" indent="-402136" algn="just">
              <a:lnSpc>
                <a:spcPts val="4656"/>
              </a:lnSpc>
              <a:buFont typeface="Arial"/>
              <a:buChar char="•"/>
            </a:pPr>
            <a:r>
              <a:rPr lang="en-US" sz="37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Long AST contributes to higher customer dissatisfaction and abandoned calls.</a:t>
            </a:r>
          </a:p>
          <a:p>
            <a:pPr algn="just">
              <a:lnSpc>
                <a:spcPts val="3989"/>
              </a:lnSpc>
            </a:pPr>
            <a:endParaRPr lang="en-US" sz="37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28700" y="2004060"/>
            <a:ext cx="4171807" cy="996113"/>
            <a:chOff x="0" y="0"/>
            <a:chExt cx="1098748" cy="26235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20781" y="424815"/>
            <a:ext cx="18046438" cy="1274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</a:pPr>
            <a:r>
              <a:rPr lang="en-US" sz="48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Factors Contributing to Extended </a:t>
            </a:r>
          </a:p>
          <a:p>
            <a:pPr algn="ctr">
              <a:lnSpc>
                <a:spcPts val="4800"/>
              </a:lnSpc>
              <a:spcBef>
                <a:spcPct val="0"/>
              </a:spcBef>
            </a:pPr>
            <a:r>
              <a:rPr lang="en-US" sz="48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Average Handle Time (AHT)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65844" y="2265897"/>
            <a:ext cx="4171807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Call Types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814537"/>
            <a:ext cx="10655337" cy="4337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endParaRPr/>
          </a:p>
          <a:p>
            <a:pPr algn="l">
              <a:lnSpc>
                <a:spcPts val="3125"/>
              </a:lnSpc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Calls Longer Than 10 Minutes: 10,579 (15.87% of total calls)</a:t>
            </a:r>
          </a:p>
          <a:p>
            <a:pPr algn="l">
              <a:lnSpc>
                <a:spcPts val="3125"/>
              </a:lnSpc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Top Reasons for Long Calls:</a:t>
            </a:r>
          </a:p>
          <a:p>
            <a:pPr marL="674688" lvl="1" indent="-337344" algn="l">
              <a:lnSpc>
                <a:spcPts val="3125"/>
              </a:lnSpc>
              <a:buAutoNum type="arabicPeriod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IRROPS: 2,454 calls</a:t>
            </a:r>
          </a:p>
          <a:p>
            <a:pPr marL="674688" lvl="1" indent="-337344" algn="l">
              <a:lnSpc>
                <a:spcPts val="3125"/>
              </a:lnSpc>
              <a:buAutoNum type="arabicPeriod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Booking: 1,606 calls</a:t>
            </a:r>
          </a:p>
          <a:p>
            <a:pPr marL="674688" lvl="1" indent="-337344" algn="l">
              <a:lnSpc>
                <a:spcPts val="3125"/>
              </a:lnSpc>
              <a:buAutoNum type="arabicPeriod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Communications: 1,077 calls</a:t>
            </a:r>
          </a:p>
          <a:p>
            <a:pPr marL="674688" lvl="1" indent="-337344" algn="l">
              <a:lnSpc>
                <a:spcPts val="3125"/>
              </a:lnSpc>
              <a:buAutoNum type="arabicPeriod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Upgrade: 931 calls</a:t>
            </a:r>
          </a:p>
          <a:p>
            <a:pPr marL="674688" lvl="1" indent="-337344" algn="l">
              <a:lnSpc>
                <a:spcPts val="3125"/>
              </a:lnSpc>
              <a:buAutoNum type="arabicPeriod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Products and Services: 902 calls</a:t>
            </a:r>
          </a:p>
          <a:p>
            <a:pPr algn="l">
              <a:lnSpc>
                <a:spcPts val="3125"/>
              </a:lnSpc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ctr">
              <a:lnSpc>
                <a:spcPts val="3125"/>
              </a:lnSpc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ctr">
              <a:lnSpc>
                <a:spcPts val="3125"/>
              </a:lnSpc>
              <a:spcBef>
                <a:spcPct val="0"/>
              </a:spcBef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028700" y="6315075"/>
            <a:ext cx="4171807" cy="996113"/>
            <a:chOff x="0" y="0"/>
            <a:chExt cx="1098748" cy="26235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28700" y="6576912"/>
            <a:ext cx="4171807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Sentiment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7654925"/>
            <a:ext cx="15926587" cy="1603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The correlation between Average Sentiment and Handling Time is -0.07.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This indicates a weak negative relationship, meaning that as sentiment becomes slightly more negative, the handling time increases slightly.</a:t>
            </a:r>
          </a:p>
          <a:p>
            <a:pPr algn="ctr">
              <a:lnSpc>
                <a:spcPts val="3125"/>
              </a:lnSpc>
              <a:spcBef>
                <a:spcPct val="0"/>
              </a:spcBef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4171807" cy="996113"/>
            <a:chOff x="0" y="0"/>
            <a:chExt cx="1098748" cy="2623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404920" y="2970964"/>
            <a:ext cx="10815438" cy="3087766"/>
          </a:xfrm>
          <a:custGeom>
            <a:avLst/>
            <a:gdLst/>
            <a:ahLst/>
            <a:cxnLst/>
            <a:rect l="l" t="t" r="r" b="b"/>
            <a:pathLst>
              <a:path w="10815438" h="3087766">
                <a:moveTo>
                  <a:pt x="0" y="0"/>
                </a:moveTo>
                <a:lnTo>
                  <a:pt x="10815438" y="0"/>
                </a:lnTo>
                <a:lnTo>
                  <a:pt x="10815438" y="3087766"/>
                </a:lnTo>
                <a:lnTo>
                  <a:pt x="0" y="30877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145039" y="1329907"/>
            <a:ext cx="3939129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Agent Performance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04920" y="2234363"/>
            <a:ext cx="8956639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Top 5 Agents with Longest Average Handling Time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4174598" y="265012"/>
            <a:ext cx="9938805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800" b="1">
                <a:solidFill>
                  <a:srgbClr val="272D45"/>
                </a:solidFill>
                <a:latin typeface="Arimo Bold"/>
                <a:ea typeface="Arimo Bold"/>
                <a:cs typeface="Arimo Bold"/>
                <a:sym typeface="Arimo Bold"/>
              </a:rPr>
              <a:t>Key Drivers of Long AHT and AST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4171807" cy="996113"/>
            <a:chOff x="0" y="0"/>
            <a:chExt cx="1098748" cy="26235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214457" y="2990014"/>
            <a:ext cx="10815438" cy="5564584"/>
          </a:xfrm>
          <a:custGeom>
            <a:avLst/>
            <a:gdLst/>
            <a:ahLst/>
            <a:cxnLst/>
            <a:rect l="l" t="t" r="r" b="b"/>
            <a:pathLst>
              <a:path w="10815438" h="5564584">
                <a:moveTo>
                  <a:pt x="0" y="0"/>
                </a:moveTo>
                <a:lnTo>
                  <a:pt x="10815437" y="0"/>
                </a:lnTo>
                <a:lnTo>
                  <a:pt x="10815437" y="5564584"/>
                </a:lnTo>
                <a:lnTo>
                  <a:pt x="0" y="55645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45039" y="1329907"/>
            <a:ext cx="3939129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Agent Performance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14457" y="2310563"/>
            <a:ext cx="5360627" cy="431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Top 10 Agents by Call Volume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4171807" cy="996113"/>
            <a:chOff x="0" y="0"/>
            <a:chExt cx="1098748" cy="2623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34761" y="1329907"/>
            <a:ext cx="2159686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Call Types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368720"/>
            <a:ext cx="6859516" cy="394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Top 3 Primary Reasons for longer AHT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Check out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ETC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Post Flight</a:t>
            </a:r>
          </a:p>
          <a:p>
            <a:pPr algn="l">
              <a:lnSpc>
                <a:spcPts val="3125"/>
              </a:lnSpc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algn="l">
              <a:lnSpc>
                <a:spcPts val="3125"/>
              </a:lnSpc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Top 3 Primary Reasons for longer AST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Checkout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Traveler Updates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Unaccompanied Minor</a:t>
            </a:r>
          </a:p>
          <a:p>
            <a:pPr algn="l">
              <a:lnSpc>
                <a:spcPts val="3125"/>
              </a:lnSpc>
            </a:pPr>
            <a:endParaRPr lang="en-US" sz="3125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028700" y="6658145"/>
            <a:ext cx="16426305" cy="238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Percentage difference between AHT for the most frequent and least frequent call reasons:</a:t>
            </a:r>
          </a:p>
          <a:p>
            <a:pPr algn="ctr">
              <a:lnSpc>
                <a:spcPts val="3125"/>
              </a:lnSpc>
              <a:spcBef>
                <a:spcPct val="0"/>
              </a:spcBef>
            </a:pPr>
            <a:endParaRPr lang="en-US" sz="3125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Most Frequent Reason: IRROPS - AHT: 19.086 minutes 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Least Frequent Reason: Unaccompanied Minor - AHT: 20.125 minutes 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Average AHT Percentage Difference: -5.16%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4171807" cy="996113"/>
            <a:chOff x="0" y="0"/>
            <a:chExt cx="1098748" cy="2623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98748" cy="262351"/>
            </a:xfrm>
            <a:custGeom>
              <a:avLst/>
              <a:gdLst/>
              <a:ahLst/>
              <a:cxnLst/>
              <a:rect l="l" t="t" r="r" b="b"/>
              <a:pathLst>
                <a:path w="1098748" h="262351">
                  <a:moveTo>
                    <a:pt x="94644" y="0"/>
                  </a:moveTo>
                  <a:lnTo>
                    <a:pt x="1004103" y="0"/>
                  </a:lnTo>
                  <a:cubicBezTo>
                    <a:pt x="1029204" y="0"/>
                    <a:pt x="1053278" y="9971"/>
                    <a:pt x="1071027" y="27721"/>
                  </a:cubicBezTo>
                  <a:cubicBezTo>
                    <a:pt x="1088776" y="45470"/>
                    <a:pt x="1098748" y="69543"/>
                    <a:pt x="1098748" y="94644"/>
                  </a:cubicBezTo>
                  <a:lnTo>
                    <a:pt x="1098748" y="167707"/>
                  </a:lnTo>
                  <a:cubicBezTo>
                    <a:pt x="1098748" y="219977"/>
                    <a:pt x="1056374" y="262351"/>
                    <a:pt x="1004103" y="262351"/>
                  </a:cubicBezTo>
                  <a:lnTo>
                    <a:pt x="94644" y="262351"/>
                  </a:lnTo>
                  <a:cubicBezTo>
                    <a:pt x="42374" y="262351"/>
                    <a:pt x="0" y="219977"/>
                    <a:pt x="0" y="167707"/>
                  </a:cubicBezTo>
                  <a:lnTo>
                    <a:pt x="0" y="94644"/>
                  </a:lnTo>
                  <a:cubicBezTo>
                    <a:pt x="0" y="42374"/>
                    <a:pt x="42374" y="0"/>
                    <a:pt x="9464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98748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2293526"/>
            <a:ext cx="11547152" cy="7678856"/>
          </a:xfrm>
          <a:custGeom>
            <a:avLst/>
            <a:gdLst/>
            <a:ahLst/>
            <a:cxnLst/>
            <a:rect l="l" t="t" r="r" b="b"/>
            <a:pathLst>
              <a:path w="11547152" h="7678856">
                <a:moveTo>
                  <a:pt x="0" y="0"/>
                </a:moveTo>
                <a:lnTo>
                  <a:pt x="11547152" y="0"/>
                </a:lnTo>
                <a:lnTo>
                  <a:pt x="11547152" y="7678855"/>
                </a:lnTo>
                <a:lnTo>
                  <a:pt x="0" y="76788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2059872" y="1329907"/>
            <a:ext cx="2109463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Elite Level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BF4F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386293" y="917792"/>
            <a:ext cx="11515414" cy="779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4800" b="1">
                <a:solidFill>
                  <a:srgbClr val="272D45"/>
                </a:solidFill>
                <a:latin typeface="Arimo Bold"/>
                <a:ea typeface="Arimo Bold"/>
                <a:cs typeface="Arimo Bold"/>
                <a:sym typeface="Arimo Bold"/>
              </a:rPr>
              <a:t>Problems solved using IVR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744469"/>
            <a:ext cx="13356335" cy="277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Total Short Calls per Day: 1,511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Total Agent Time Saved:</a:t>
            </a:r>
          </a:p>
          <a:p>
            <a:pPr marL="1349376" lvl="2" indent="-449792" algn="l">
              <a:lnSpc>
                <a:spcPts val="3125"/>
              </a:lnSpc>
              <a:buFont typeface="Arial"/>
              <a:buChar char="⚬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By Switching to IVR: 77,752 minutes</a:t>
            </a:r>
          </a:p>
          <a:p>
            <a:pPr marL="1349376" lvl="2" indent="-449792" algn="l">
              <a:lnSpc>
                <a:spcPts val="3125"/>
              </a:lnSpc>
              <a:buFont typeface="Arial"/>
              <a:buChar char="⚬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Equivalent to: 1,295.87 hours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Total Average Handle Time for Short Calls: 7.35 hours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272D45"/>
                </a:solidFill>
                <a:latin typeface="Arimo"/>
                <a:ea typeface="Arimo"/>
                <a:cs typeface="Arimo"/>
                <a:sym typeface="Arimo"/>
              </a:rPr>
              <a:t>Average Time Saved per Day per Agent: 29.00 minutes</a:t>
            </a:r>
          </a:p>
          <a:p>
            <a:pPr algn="ctr">
              <a:lnSpc>
                <a:spcPts val="3125"/>
              </a:lnSpc>
              <a:spcBef>
                <a:spcPct val="0"/>
              </a:spcBef>
            </a:pPr>
            <a:endParaRPr lang="en-US" sz="3125">
              <a:solidFill>
                <a:srgbClr val="272D45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028700" y="2205430"/>
            <a:ext cx="6678168" cy="996113"/>
            <a:chOff x="0" y="0"/>
            <a:chExt cx="1758859" cy="26235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758859" cy="262351"/>
            </a:xfrm>
            <a:custGeom>
              <a:avLst/>
              <a:gdLst/>
              <a:ahLst/>
              <a:cxnLst/>
              <a:rect l="l" t="t" r="r" b="b"/>
              <a:pathLst>
                <a:path w="1758859" h="262351">
                  <a:moveTo>
                    <a:pt x="59124" y="0"/>
                  </a:moveTo>
                  <a:lnTo>
                    <a:pt x="1699735" y="0"/>
                  </a:lnTo>
                  <a:cubicBezTo>
                    <a:pt x="1732388" y="0"/>
                    <a:pt x="1758859" y="26471"/>
                    <a:pt x="1758859" y="59124"/>
                  </a:cubicBezTo>
                  <a:lnTo>
                    <a:pt x="1758859" y="203227"/>
                  </a:lnTo>
                  <a:cubicBezTo>
                    <a:pt x="1758859" y="235880"/>
                    <a:pt x="1732388" y="262351"/>
                    <a:pt x="1699735" y="262351"/>
                  </a:cubicBezTo>
                  <a:lnTo>
                    <a:pt x="59124" y="262351"/>
                  </a:lnTo>
                  <a:cubicBezTo>
                    <a:pt x="26471" y="262351"/>
                    <a:pt x="0" y="235880"/>
                    <a:pt x="0" y="203227"/>
                  </a:cubicBezTo>
                  <a:lnTo>
                    <a:pt x="0" y="59124"/>
                  </a:lnTo>
                  <a:cubicBezTo>
                    <a:pt x="0" y="26471"/>
                    <a:pt x="26471" y="0"/>
                    <a:pt x="59124" y="0"/>
                  </a:cubicBezTo>
                  <a:close/>
                </a:path>
              </a:pathLst>
            </a:custGeom>
            <a:solidFill>
              <a:srgbClr val="C5D2C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758859" cy="3004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178857" y="2467267"/>
            <a:ext cx="6377854" cy="510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0"/>
              </a:lnSpc>
              <a:spcBef>
                <a:spcPct val="0"/>
              </a:spcBef>
            </a:pPr>
            <a:r>
              <a:rPr lang="en-US" sz="360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Switching to IVR for Short Calls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53233" y="729615"/>
            <a:ext cx="11638344" cy="664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00"/>
              </a:lnSpc>
              <a:spcBef>
                <a:spcPct val="0"/>
              </a:spcBef>
            </a:pPr>
            <a:r>
              <a:rPr lang="en-US" sz="4800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Proposed IVR Improvements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2193268"/>
            <a:ext cx="12697475" cy="5508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Enhanced Call Reason Identification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Use NLP to accurately categorize caller intent.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Comprehensive Self-Service Options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Expand functionalities for common inquiries (e.g., booking changes).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Dynamic FAQ Integration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Provide real-time, relevant information based on current data.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User-Friendly Menu Structure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Simplify menu options to reduce customer confusion.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Proactive Call Back Options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Allow customers to request a callback instead of waiting on hold.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Post-Call Surveys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Gather feedback on IVR experience for continuous improvement.</a:t>
            </a:r>
          </a:p>
          <a:p>
            <a:pPr algn="l">
              <a:lnSpc>
                <a:spcPts val="3125"/>
              </a:lnSpc>
              <a:spcBef>
                <a:spcPct val="0"/>
              </a:spcBef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Educational IVR Messages</a:t>
            </a:r>
          </a:p>
          <a:p>
            <a:pPr marL="674688" lvl="1" indent="-337344" algn="l">
              <a:lnSpc>
                <a:spcPts val="3125"/>
              </a:lnSpc>
              <a:buFont typeface="Arial"/>
              <a:buChar char="•"/>
            </a:pPr>
            <a:r>
              <a:rPr lang="en-US" sz="3125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Inform customers about self-service options during the call.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670</Words>
  <Application>Microsoft Office PowerPoint</Application>
  <PresentationFormat>Custom</PresentationFormat>
  <Paragraphs>125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Martel Sans Light</vt:lpstr>
      <vt:lpstr>Arial</vt:lpstr>
      <vt:lpstr>Arimo</vt:lpstr>
      <vt:lpstr>Arimo Bold</vt:lpstr>
      <vt:lpstr>Calibri</vt:lpstr>
      <vt:lpstr>Martel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Optimizing-United-Airlines-Call-Center-Operations.pptx</dc:title>
  <dc:creator>Nakul Garg</dc:creator>
  <cp:lastModifiedBy>Nakul Garg</cp:lastModifiedBy>
  <cp:revision>2</cp:revision>
  <dcterms:created xsi:type="dcterms:W3CDTF">2006-08-16T00:00:00Z</dcterms:created>
  <dcterms:modified xsi:type="dcterms:W3CDTF">2024-10-09T17:13:21Z</dcterms:modified>
  <dc:identifier>DAGTElU5SJQ</dc:identifier>
</cp:coreProperties>
</file>

<file path=docProps/thumbnail.jpeg>
</file>